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2158-60ED-4FB1-AC33-93658778009A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BE35-5860-4947-B03B-FD304F0E89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3594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2158-60ED-4FB1-AC33-93658778009A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BE35-5860-4947-B03B-FD304F0E89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4736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2158-60ED-4FB1-AC33-93658778009A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BE35-5860-4947-B03B-FD304F0E89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79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2158-60ED-4FB1-AC33-93658778009A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BE35-5860-4947-B03B-FD304F0E89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3446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2158-60ED-4FB1-AC33-93658778009A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BE35-5860-4947-B03B-FD304F0E89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6487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2158-60ED-4FB1-AC33-93658778009A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BE35-5860-4947-B03B-FD304F0E89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5718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2158-60ED-4FB1-AC33-93658778009A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BE35-5860-4947-B03B-FD304F0E89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1256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2158-60ED-4FB1-AC33-93658778009A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BE35-5860-4947-B03B-FD304F0E89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822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2158-60ED-4FB1-AC33-93658778009A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BE35-5860-4947-B03B-FD304F0E89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3874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2158-60ED-4FB1-AC33-93658778009A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BE35-5860-4947-B03B-FD304F0E89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8452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2158-60ED-4FB1-AC33-93658778009A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BE35-5860-4947-B03B-FD304F0E89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488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22158-60ED-4FB1-AC33-93658778009A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1BE35-5860-4947-B03B-FD304F0E89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1025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hyperlink" Target="https://svgsilh.com/de/image/1300646.html" TargetMode="Externa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Name: &#10;Planung &#10;Durchführung &#10;Reflexion &#10;Konkreter Aspekt: &#10;Selbsteinschätzunql &#10;Konkreter Aspekt: &#10;Selbsteinschätzunq &#10;Konkreter Aspekt: &#10;Selbsteinschätzunq &#10;Einschätzung 1. UB (i.d.R. blau) &#10;Frank Dill &#10;Datum 1. UB: &#10;Unterrichtsfach Mathematik &#10;Datum 2. UB: &#10;Studienseminar für berufliches Lehramt in Darmstadt &#10;Diese S alte bitte ausfüllen und als Foto, PDF, etc. mit der 2. UB-Skizze zusenden. &#10;Woran erkenne ich und andere, dass ich mich bei diesem Aspekt weiterentwickelt habe? &#10;Woran erkenne ich und andere, dass ich mich bei diesem Aspekt weiterentwickelt habe? &#10;Woran erkenne ich und andere, dass ich mich bei diesem Aspekt weiterentwickelt habe? &#10;Einschätzung 2. UB (i.d.R. rot) &#10;1 &#10;2 &#10;3 &#10;4 &#10;5 &#10;ausreichend &#10;6 &#10;7 &#10;8 &#10;befriedi &#10;9 &#10;end &#10;10 &#10;11 &#10;ut &#10;12 &#10;13 &#10;14 &#10;Sehr ut &#10;15 &#10;I Für Ihre eigene Reflexion, z.B. mit Hilfe eines Portfolios, können Sie die Skala wie folgt nutzen: &#10;Schätzen Sie Ihren Stand auf der Skala von I &#10;10 ein. Uberlegen Sie was sich &#10;ändert, wenn Sie ein oder zwei Punkte „besser&quot; wären. Uberlegen Sie, was Sie tun müssten, um diese Steigerung zu erreichen. Uberlegen Sie fernen, woran Sie und andere feststellen &#10;könnten, dass diese Steigerung stattfand. Diese Überlegungen können Sie im Portfolio festhalten. ">
            <a:extLst>
              <a:ext uri="{FF2B5EF4-FFF2-40B4-BE49-F238E27FC236}">
                <a16:creationId xmlns:a16="http://schemas.microsoft.com/office/drawing/2014/main" id="{28197C74-4297-4E33-9500-4083B044F6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43" y="2644841"/>
            <a:ext cx="2159681" cy="152668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B0787329-8D1E-416C-9C62-D5FA8FE926DD}"/>
              </a:ext>
            </a:extLst>
          </p:cNvPr>
          <p:cNvGrpSpPr/>
          <p:nvPr/>
        </p:nvGrpSpPr>
        <p:grpSpPr>
          <a:xfrm>
            <a:off x="2274755" y="196809"/>
            <a:ext cx="7430052" cy="6443877"/>
            <a:chOff x="2274755" y="196809"/>
            <a:chExt cx="7430052" cy="6443877"/>
          </a:xfrm>
        </p:grpSpPr>
        <p:sp>
          <p:nvSpPr>
            <p:cNvPr id="3" name="Freihandform: Form 2">
              <a:extLst>
                <a:ext uri="{FF2B5EF4-FFF2-40B4-BE49-F238E27FC236}">
                  <a16:creationId xmlns:a16="http://schemas.microsoft.com/office/drawing/2014/main" id="{92F3E073-3B41-4A08-9137-040D4859B9B3}"/>
                </a:ext>
              </a:extLst>
            </p:cNvPr>
            <p:cNvSpPr/>
            <p:nvPr/>
          </p:nvSpPr>
          <p:spPr>
            <a:xfrm>
              <a:off x="5106331" y="196809"/>
              <a:ext cx="1799999" cy="1224003"/>
            </a:xfrm>
            <a:custGeom>
              <a:avLst/>
              <a:gdLst>
                <a:gd name="connsiteX0" fmla="*/ 0 w 1799999"/>
                <a:gd name="connsiteY0" fmla="*/ 204005 h 1224003"/>
                <a:gd name="connsiteX1" fmla="*/ 204005 w 1799999"/>
                <a:gd name="connsiteY1" fmla="*/ 0 h 1224003"/>
                <a:gd name="connsiteX2" fmla="*/ 1595994 w 1799999"/>
                <a:gd name="connsiteY2" fmla="*/ 0 h 1224003"/>
                <a:gd name="connsiteX3" fmla="*/ 1799999 w 1799999"/>
                <a:gd name="connsiteY3" fmla="*/ 204005 h 1224003"/>
                <a:gd name="connsiteX4" fmla="*/ 1799999 w 1799999"/>
                <a:gd name="connsiteY4" fmla="*/ 1019998 h 1224003"/>
                <a:gd name="connsiteX5" fmla="*/ 1595994 w 1799999"/>
                <a:gd name="connsiteY5" fmla="*/ 1224003 h 1224003"/>
                <a:gd name="connsiteX6" fmla="*/ 204005 w 1799999"/>
                <a:gd name="connsiteY6" fmla="*/ 1224003 h 1224003"/>
                <a:gd name="connsiteX7" fmla="*/ 0 w 1799999"/>
                <a:gd name="connsiteY7" fmla="*/ 1019998 h 1224003"/>
                <a:gd name="connsiteX8" fmla="*/ 0 w 1799999"/>
                <a:gd name="connsiteY8" fmla="*/ 204005 h 1224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9999" h="1224003">
                  <a:moveTo>
                    <a:pt x="0" y="204005"/>
                  </a:moveTo>
                  <a:cubicBezTo>
                    <a:pt x="0" y="91336"/>
                    <a:pt x="91336" y="0"/>
                    <a:pt x="204005" y="0"/>
                  </a:cubicBezTo>
                  <a:lnTo>
                    <a:pt x="1595994" y="0"/>
                  </a:lnTo>
                  <a:cubicBezTo>
                    <a:pt x="1708663" y="0"/>
                    <a:pt x="1799999" y="91336"/>
                    <a:pt x="1799999" y="204005"/>
                  </a:cubicBezTo>
                  <a:lnTo>
                    <a:pt x="1799999" y="1019998"/>
                  </a:lnTo>
                  <a:cubicBezTo>
                    <a:pt x="1799999" y="1132667"/>
                    <a:pt x="1708663" y="1224003"/>
                    <a:pt x="1595994" y="1224003"/>
                  </a:cubicBezTo>
                  <a:lnTo>
                    <a:pt x="204005" y="1224003"/>
                  </a:lnTo>
                  <a:cubicBezTo>
                    <a:pt x="91336" y="1224003"/>
                    <a:pt x="0" y="1132667"/>
                    <a:pt x="0" y="1019998"/>
                  </a:cubicBezTo>
                  <a:lnTo>
                    <a:pt x="0" y="20400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05471" tIns="105471" rIns="105471" bIns="105471" numCol="1" spcCol="1270" anchor="ctr" anchorCtr="0">
              <a:noAutofit/>
            </a:bodyPr>
            <a:lstStyle/>
            <a:p>
              <a:pPr marL="228600" lvl="0" indent="-22860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AutoNum type="arabicPeriod"/>
              </a:pPr>
              <a:r>
                <a:rPr lang="de-DE" sz="1200" kern="1200" dirty="0"/>
                <a:t>Die LiV hat das Wort</a:t>
              </a:r>
            </a:p>
            <a:p>
              <a:pPr marL="228600" lvl="0" indent="-22860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AutoNum type="arabicPeriod"/>
              </a:pPr>
              <a:endParaRPr lang="de-DE" sz="1200" dirty="0"/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200" b="1" kern="1200" dirty="0"/>
                <a:t>Funktion: Bewertung</a:t>
              </a:r>
            </a:p>
          </p:txBody>
        </p:sp>
        <p:sp>
          <p:nvSpPr>
            <p:cNvPr id="5" name="Freihandform: Form 4">
              <a:extLst>
                <a:ext uri="{FF2B5EF4-FFF2-40B4-BE49-F238E27FC236}">
                  <a16:creationId xmlns:a16="http://schemas.microsoft.com/office/drawing/2014/main" id="{10EE922D-D426-4BFC-B6AC-3899EF7B429A}"/>
                </a:ext>
              </a:extLst>
            </p:cNvPr>
            <p:cNvSpPr/>
            <p:nvPr/>
          </p:nvSpPr>
          <p:spPr>
            <a:xfrm>
              <a:off x="3102361" y="645297"/>
              <a:ext cx="5774840" cy="577484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3931014" y="195189"/>
                  </a:moveTo>
                  <a:arcTo wR="2887420" hR="2887420" stAng="17471275" swAng="547413"/>
                </a:path>
              </a:pathLst>
            </a:custGeom>
            <a:noFill/>
            <a:ln w="31750">
              <a:tailEnd type="arrow"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de-DE" dirty="0"/>
            </a:p>
          </p:txBody>
        </p:sp>
        <p:sp>
          <p:nvSpPr>
            <p:cNvPr id="6" name="Freihandform: Form 5">
              <a:extLst>
                <a:ext uri="{FF2B5EF4-FFF2-40B4-BE49-F238E27FC236}">
                  <a16:creationId xmlns:a16="http://schemas.microsoft.com/office/drawing/2014/main" id="{39DF7657-7EF8-4D9B-AC59-76283CD21466}"/>
                </a:ext>
              </a:extLst>
            </p:cNvPr>
            <p:cNvSpPr/>
            <p:nvPr/>
          </p:nvSpPr>
          <p:spPr>
            <a:xfrm>
              <a:off x="7380357" y="1239781"/>
              <a:ext cx="1799999" cy="1224003"/>
            </a:xfrm>
            <a:custGeom>
              <a:avLst/>
              <a:gdLst>
                <a:gd name="connsiteX0" fmla="*/ 0 w 1799999"/>
                <a:gd name="connsiteY0" fmla="*/ 204005 h 1224003"/>
                <a:gd name="connsiteX1" fmla="*/ 204005 w 1799999"/>
                <a:gd name="connsiteY1" fmla="*/ 0 h 1224003"/>
                <a:gd name="connsiteX2" fmla="*/ 1595994 w 1799999"/>
                <a:gd name="connsiteY2" fmla="*/ 0 h 1224003"/>
                <a:gd name="connsiteX3" fmla="*/ 1799999 w 1799999"/>
                <a:gd name="connsiteY3" fmla="*/ 204005 h 1224003"/>
                <a:gd name="connsiteX4" fmla="*/ 1799999 w 1799999"/>
                <a:gd name="connsiteY4" fmla="*/ 1019998 h 1224003"/>
                <a:gd name="connsiteX5" fmla="*/ 1595994 w 1799999"/>
                <a:gd name="connsiteY5" fmla="*/ 1224003 h 1224003"/>
                <a:gd name="connsiteX6" fmla="*/ 204005 w 1799999"/>
                <a:gd name="connsiteY6" fmla="*/ 1224003 h 1224003"/>
                <a:gd name="connsiteX7" fmla="*/ 0 w 1799999"/>
                <a:gd name="connsiteY7" fmla="*/ 1019998 h 1224003"/>
                <a:gd name="connsiteX8" fmla="*/ 0 w 1799999"/>
                <a:gd name="connsiteY8" fmla="*/ 204005 h 1224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9999" h="1224003">
                  <a:moveTo>
                    <a:pt x="0" y="204005"/>
                  </a:moveTo>
                  <a:cubicBezTo>
                    <a:pt x="0" y="91336"/>
                    <a:pt x="91336" y="0"/>
                    <a:pt x="204005" y="0"/>
                  </a:cubicBezTo>
                  <a:lnTo>
                    <a:pt x="1595994" y="0"/>
                  </a:lnTo>
                  <a:cubicBezTo>
                    <a:pt x="1708663" y="0"/>
                    <a:pt x="1799999" y="91336"/>
                    <a:pt x="1799999" y="204005"/>
                  </a:cubicBezTo>
                  <a:lnTo>
                    <a:pt x="1799999" y="1019998"/>
                  </a:lnTo>
                  <a:cubicBezTo>
                    <a:pt x="1799999" y="1132667"/>
                    <a:pt x="1708663" y="1224003"/>
                    <a:pt x="1595994" y="1224003"/>
                  </a:cubicBezTo>
                  <a:lnTo>
                    <a:pt x="204005" y="1224003"/>
                  </a:lnTo>
                  <a:cubicBezTo>
                    <a:pt x="91336" y="1224003"/>
                    <a:pt x="0" y="1132667"/>
                    <a:pt x="0" y="1019998"/>
                  </a:cubicBezTo>
                  <a:lnTo>
                    <a:pt x="0" y="20400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0"/>
                    <a:lumOff val="100000"/>
                  </a:schemeClr>
                </a:gs>
                <a:gs pos="35000">
                  <a:schemeClr val="accent1">
                    <a:lumMod val="0"/>
                    <a:lumOff val="100000"/>
                  </a:schemeClr>
                </a:gs>
                <a:gs pos="100000">
                  <a:schemeClr val="accent1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05471" tIns="105471" rIns="105471" bIns="105471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1200" kern="1200" dirty="0"/>
                <a:t>2. „Diese Kompetenzen habe ich wahrgenommen.“</a:t>
              </a:r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de-DE" sz="1200" dirty="0"/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1200" b="1" kern="1200" dirty="0"/>
                <a:t>Funktion: Feedback</a:t>
              </a:r>
            </a:p>
          </p:txBody>
        </p:sp>
        <p:sp>
          <p:nvSpPr>
            <p:cNvPr id="7" name="Freihandform: Form 6">
              <a:extLst>
                <a:ext uri="{FF2B5EF4-FFF2-40B4-BE49-F238E27FC236}">
                  <a16:creationId xmlns:a16="http://schemas.microsoft.com/office/drawing/2014/main" id="{8E3C370B-43CC-49FA-86C7-71DDD70FE2DD}"/>
                </a:ext>
              </a:extLst>
            </p:cNvPr>
            <p:cNvSpPr/>
            <p:nvPr/>
          </p:nvSpPr>
          <p:spPr>
            <a:xfrm>
              <a:off x="3102361" y="645297"/>
              <a:ext cx="5774840" cy="577484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5611584" y="1930275"/>
                  </a:moveTo>
                  <a:arcTo wR="2887420" hR="2887420" stAng="20438454" swAng="901338"/>
                </a:path>
              </a:pathLst>
            </a:custGeom>
            <a:noFill/>
            <a:ln w="31750">
              <a:tailEnd type="arrow"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Freihandform: Form 7">
              <a:extLst>
                <a:ext uri="{FF2B5EF4-FFF2-40B4-BE49-F238E27FC236}">
                  <a16:creationId xmlns:a16="http://schemas.microsoft.com/office/drawing/2014/main" id="{A8F2EEAF-CB71-4B15-910A-9070D975960F}"/>
                </a:ext>
              </a:extLst>
            </p:cNvPr>
            <p:cNvSpPr/>
            <p:nvPr/>
          </p:nvSpPr>
          <p:spPr>
            <a:xfrm>
              <a:off x="7904808" y="3563227"/>
              <a:ext cx="1799999" cy="1224003"/>
            </a:xfrm>
            <a:custGeom>
              <a:avLst/>
              <a:gdLst>
                <a:gd name="connsiteX0" fmla="*/ 0 w 1799999"/>
                <a:gd name="connsiteY0" fmla="*/ 204005 h 1224003"/>
                <a:gd name="connsiteX1" fmla="*/ 204005 w 1799999"/>
                <a:gd name="connsiteY1" fmla="*/ 0 h 1224003"/>
                <a:gd name="connsiteX2" fmla="*/ 1595994 w 1799999"/>
                <a:gd name="connsiteY2" fmla="*/ 0 h 1224003"/>
                <a:gd name="connsiteX3" fmla="*/ 1799999 w 1799999"/>
                <a:gd name="connsiteY3" fmla="*/ 204005 h 1224003"/>
                <a:gd name="connsiteX4" fmla="*/ 1799999 w 1799999"/>
                <a:gd name="connsiteY4" fmla="*/ 1019998 h 1224003"/>
                <a:gd name="connsiteX5" fmla="*/ 1595994 w 1799999"/>
                <a:gd name="connsiteY5" fmla="*/ 1224003 h 1224003"/>
                <a:gd name="connsiteX6" fmla="*/ 204005 w 1799999"/>
                <a:gd name="connsiteY6" fmla="*/ 1224003 h 1224003"/>
                <a:gd name="connsiteX7" fmla="*/ 0 w 1799999"/>
                <a:gd name="connsiteY7" fmla="*/ 1019998 h 1224003"/>
                <a:gd name="connsiteX8" fmla="*/ 0 w 1799999"/>
                <a:gd name="connsiteY8" fmla="*/ 204005 h 1224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9999" h="1224003">
                  <a:moveTo>
                    <a:pt x="0" y="204005"/>
                  </a:moveTo>
                  <a:cubicBezTo>
                    <a:pt x="0" y="91336"/>
                    <a:pt x="91336" y="0"/>
                    <a:pt x="204005" y="0"/>
                  </a:cubicBezTo>
                  <a:lnTo>
                    <a:pt x="1595994" y="0"/>
                  </a:lnTo>
                  <a:cubicBezTo>
                    <a:pt x="1708663" y="0"/>
                    <a:pt x="1799999" y="91336"/>
                    <a:pt x="1799999" y="204005"/>
                  </a:cubicBezTo>
                  <a:lnTo>
                    <a:pt x="1799999" y="1019998"/>
                  </a:lnTo>
                  <a:cubicBezTo>
                    <a:pt x="1799999" y="1132667"/>
                    <a:pt x="1708663" y="1224003"/>
                    <a:pt x="1595994" y="1224003"/>
                  </a:cubicBezTo>
                  <a:lnTo>
                    <a:pt x="204005" y="1224003"/>
                  </a:lnTo>
                  <a:cubicBezTo>
                    <a:pt x="91336" y="1224003"/>
                    <a:pt x="0" y="1132667"/>
                    <a:pt x="0" y="1019998"/>
                  </a:cubicBezTo>
                  <a:lnTo>
                    <a:pt x="0" y="20400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0"/>
                    <a:lumOff val="100000"/>
                  </a:schemeClr>
                </a:gs>
                <a:gs pos="35000">
                  <a:schemeClr val="accent6">
                    <a:lumMod val="0"/>
                    <a:lumOff val="100000"/>
                  </a:schemeClr>
                </a:gs>
                <a:gs pos="100000">
                  <a:schemeClr val="accent6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05471" tIns="105471" rIns="105471" bIns="105471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1200" kern="1200" dirty="0"/>
                <a:t>3. „Dazu möchte ich beraten werden bzw. Beratung anbieten.“</a:t>
              </a:r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de-DE" sz="1200" dirty="0"/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1200" b="1" kern="1200" dirty="0"/>
                <a:t>Funktion: Beratung</a:t>
              </a:r>
            </a:p>
          </p:txBody>
        </p:sp>
        <p:sp>
          <p:nvSpPr>
            <p:cNvPr id="9" name="Freihandform: Form 8">
              <a:extLst>
                <a:ext uri="{FF2B5EF4-FFF2-40B4-BE49-F238E27FC236}">
                  <a16:creationId xmlns:a16="http://schemas.microsoft.com/office/drawing/2014/main" id="{55FE07E7-B164-4AA1-92DA-6E98DB7C4960}"/>
                </a:ext>
              </a:extLst>
            </p:cNvPr>
            <p:cNvSpPr/>
            <p:nvPr/>
          </p:nvSpPr>
          <p:spPr>
            <a:xfrm>
              <a:off x="3241991" y="389657"/>
              <a:ext cx="5774840" cy="577484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5258994" y="4534487"/>
                  </a:moveTo>
                  <a:arcTo wR="2887420" hR="2887420" stAng="2086807" swAng="587502"/>
                </a:path>
              </a:pathLst>
            </a:custGeom>
            <a:noFill/>
            <a:ln w="31750">
              <a:tailEnd type="arrow"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reihandform: Form 9">
              <a:extLst>
                <a:ext uri="{FF2B5EF4-FFF2-40B4-BE49-F238E27FC236}">
                  <a16:creationId xmlns:a16="http://schemas.microsoft.com/office/drawing/2014/main" id="{59E50A18-7634-4056-A615-4AAA98622A95}"/>
                </a:ext>
              </a:extLst>
            </p:cNvPr>
            <p:cNvSpPr/>
            <p:nvPr/>
          </p:nvSpPr>
          <p:spPr>
            <a:xfrm>
              <a:off x="6370292" y="5416683"/>
              <a:ext cx="1799999" cy="1224003"/>
            </a:xfrm>
            <a:custGeom>
              <a:avLst/>
              <a:gdLst>
                <a:gd name="connsiteX0" fmla="*/ 0 w 1799999"/>
                <a:gd name="connsiteY0" fmla="*/ 204005 h 1224003"/>
                <a:gd name="connsiteX1" fmla="*/ 204005 w 1799999"/>
                <a:gd name="connsiteY1" fmla="*/ 0 h 1224003"/>
                <a:gd name="connsiteX2" fmla="*/ 1595994 w 1799999"/>
                <a:gd name="connsiteY2" fmla="*/ 0 h 1224003"/>
                <a:gd name="connsiteX3" fmla="*/ 1799999 w 1799999"/>
                <a:gd name="connsiteY3" fmla="*/ 204005 h 1224003"/>
                <a:gd name="connsiteX4" fmla="*/ 1799999 w 1799999"/>
                <a:gd name="connsiteY4" fmla="*/ 1019998 h 1224003"/>
                <a:gd name="connsiteX5" fmla="*/ 1595994 w 1799999"/>
                <a:gd name="connsiteY5" fmla="*/ 1224003 h 1224003"/>
                <a:gd name="connsiteX6" fmla="*/ 204005 w 1799999"/>
                <a:gd name="connsiteY6" fmla="*/ 1224003 h 1224003"/>
                <a:gd name="connsiteX7" fmla="*/ 0 w 1799999"/>
                <a:gd name="connsiteY7" fmla="*/ 1019998 h 1224003"/>
                <a:gd name="connsiteX8" fmla="*/ 0 w 1799999"/>
                <a:gd name="connsiteY8" fmla="*/ 204005 h 1224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9999" h="1224003">
                  <a:moveTo>
                    <a:pt x="0" y="204005"/>
                  </a:moveTo>
                  <a:cubicBezTo>
                    <a:pt x="0" y="91336"/>
                    <a:pt x="91336" y="0"/>
                    <a:pt x="204005" y="0"/>
                  </a:cubicBezTo>
                  <a:lnTo>
                    <a:pt x="1595994" y="0"/>
                  </a:lnTo>
                  <a:cubicBezTo>
                    <a:pt x="1708663" y="0"/>
                    <a:pt x="1799999" y="91336"/>
                    <a:pt x="1799999" y="204005"/>
                  </a:cubicBezTo>
                  <a:lnTo>
                    <a:pt x="1799999" y="1019998"/>
                  </a:lnTo>
                  <a:cubicBezTo>
                    <a:pt x="1799999" y="1132667"/>
                    <a:pt x="1708663" y="1224003"/>
                    <a:pt x="1595994" y="1224003"/>
                  </a:cubicBezTo>
                  <a:lnTo>
                    <a:pt x="204005" y="1224003"/>
                  </a:lnTo>
                  <a:cubicBezTo>
                    <a:pt x="91336" y="1224003"/>
                    <a:pt x="0" y="1132667"/>
                    <a:pt x="0" y="1019998"/>
                  </a:cubicBezTo>
                  <a:lnTo>
                    <a:pt x="0" y="20400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0"/>
                    <a:lumOff val="100000"/>
                  </a:schemeClr>
                </a:gs>
                <a:gs pos="35000">
                  <a:schemeClr val="accent6">
                    <a:lumMod val="0"/>
                    <a:lumOff val="100000"/>
                  </a:schemeClr>
                </a:gs>
                <a:gs pos="100000">
                  <a:schemeClr val="accent6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05471" tIns="105471" rIns="105471" bIns="105471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1200" kern="1200" dirty="0"/>
                <a:t>4. gemeinsames Festlegen der Schwerpunkte</a:t>
              </a:r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de-DE" sz="1200" dirty="0"/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200" b="1" kern="1200" dirty="0"/>
                <a:t>Funktion: Beratung</a:t>
              </a:r>
            </a:p>
          </p:txBody>
        </p:sp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2D3EFF73-34F8-4E79-8924-A3BF43831DD3}"/>
                </a:ext>
              </a:extLst>
            </p:cNvPr>
            <p:cNvSpPr/>
            <p:nvPr/>
          </p:nvSpPr>
          <p:spPr>
            <a:xfrm>
              <a:off x="2929273" y="590791"/>
              <a:ext cx="5774840" cy="577484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3257748" y="5750993"/>
                  </a:moveTo>
                  <a:arcTo wR="2887420" hR="2887420" stAng="4957872" swAng="668088"/>
                </a:path>
              </a:pathLst>
            </a:custGeom>
            <a:noFill/>
            <a:ln w="31750">
              <a:tailEnd type="arrow"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Freihandform: Form 14">
              <a:extLst>
                <a:ext uri="{FF2B5EF4-FFF2-40B4-BE49-F238E27FC236}">
                  <a16:creationId xmlns:a16="http://schemas.microsoft.com/office/drawing/2014/main" id="{B0E74902-8EF4-4BD6-A951-89246B243F43}"/>
                </a:ext>
              </a:extLst>
            </p:cNvPr>
            <p:cNvSpPr/>
            <p:nvPr/>
          </p:nvSpPr>
          <p:spPr>
            <a:xfrm>
              <a:off x="3642267" y="5388982"/>
              <a:ext cx="1799999" cy="1224003"/>
            </a:xfrm>
            <a:custGeom>
              <a:avLst/>
              <a:gdLst>
                <a:gd name="connsiteX0" fmla="*/ 0 w 1799999"/>
                <a:gd name="connsiteY0" fmla="*/ 204005 h 1224003"/>
                <a:gd name="connsiteX1" fmla="*/ 204005 w 1799999"/>
                <a:gd name="connsiteY1" fmla="*/ 0 h 1224003"/>
                <a:gd name="connsiteX2" fmla="*/ 1595994 w 1799999"/>
                <a:gd name="connsiteY2" fmla="*/ 0 h 1224003"/>
                <a:gd name="connsiteX3" fmla="*/ 1799999 w 1799999"/>
                <a:gd name="connsiteY3" fmla="*/ 204005 h 1224003"/>
                <a:gd name="connsiteX4" fmla="*/ 1799999 w 1799999"/>
                <a:gd name="connsiteY4" fmla="*/ 1019998 h 1224003"/>
                <a:gd name="connsiteX5" fmla="*/ 1595994 w 1799999"/>
                <a:gd name="connsiteY5" fmla="*/ 1224003 h 1224003"/>
                <a:gd name="connsiteX6" fmla="*/ 204005 w 1799999"/>
                <a:gd name="connsiteY6" fmla="*/ 1224003 h 1224003"/>
                <a:gd name="connsiteX7" fmla="*/ 0 w 1799999"/>
                <a:gd name="connsiteY7" fmla="*/ 1019998 h 1224003"/>
                <a:gd name="connsiteX8" fmla="*/ 0 w 1799999"/>
                <a:gd name="connsiteY8" fmla="*/ 204005 h 1224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9999" h="1224003">
                  <a:moveTo>
                    <a:pt x="0" y="204005"/>
                  </a:moveTo>
                  <a:cubicBezTo>
                    <a:pt x="0" y="91336"/>
                    <a:pt x="91336" y="0"/>
                    <a:pt x="204005" y="0"/>
                  </a:cubicBezTo>
                  <a:lnTo>
                    <a:pt x="1595994" y="0"/>
                  </a:lnTo>
                  <a:cubicBezTo>
                    <a:pt x="1708663" y="0"/>
                    <a:pt x="1799999" y="91336"/>
                    <a:pt x="1799999" y="204005"/>
                  </a:cubicBezTo>
                  <a:lnTo>
                    <a:pt x="1799999" y="1019998"/>
                  </a:lnTo>
                  <a:cubicBezTo>
                    <a:pt x="1799999" y="1132667"/>
                    <a:pt x="1708663" y="1224003"/>
                    <a:pt x="1595994" y="1224003"/>
                  </a:cubicBezTo>
                  <a:lnTo>
                    <a:pt x="204005" y="1224003"/>
                  </a:lnTo>
                  <a:cubicBezTo>
                    <a:pt x="91336" y="1224003"/>
                    <a:pt x="0" y="1132667"/>
                    <a:pt x="0" y="1019998"/>
                  </a:cubicBezTo>
                  <a:lnTo>
                    <a:pt x="0" y="20400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0"/>
                    <a:lumOff val="100000"/>
                  </a:schemeClr>
                </a:gs>
                <a:gs pos="35000">
                  <a:schemeClr val="accent6">
                    <a:lumMod val="0"/>
                    <a:lumOff val="100000"/>
                  </a:schemeClr>
                </a:gs>
                <a:gs pos="100000">
                  <a:schemeClr val="accent6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05471" tIns="105471" rIns="105471" bIns="105471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1200" kern="1200" dirty="0"/>
                <a:t>5. Besprechung der festgelegten Themen</a:t>
              </a:r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de-DE" sz="1200" dirty="0"/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200" b="1" kern="1200" dirty="0"/>
                <a:t>Funktion: Beratung</a:t>
              </a:r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de-DE" sz="1200" kern="1200" dirty="0"/>
            </a:p>
          </p:txBody>
        </p:sp>
        <p:sp>
          <p:nvSpPr>
            <p:cNvPr id="16" name="Freihandform: Form 15">
              <a:extLst>
                <a:ext uri="{FF2B5EF4-FFF2-40B4-BE49-F238E27FC236}">
                  <a16:creationId xmlns:a16="http://schemas.microsoft.com/office/drawing/2014/main" id="{1CAFA89E-DF0E-4521-B938-84F68D837D7E}"/>
                </a:ext>
              </a:extLst>
            </p:cNvPr>
            <p:cNvSpPr/>
            <p:nvPr/>
          </p:nvSpPr>
          <p:spPr>
            <a:xfrm>
              <a:off x="3056081" y="553564"/>
              <a:ext cx="5774840" cy="577484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659662" y="4724344"/>
                  </a:moveTo>
                  <a:arcTo wR="2887420" hR="2887420" stAng="8429538" swAng="527855"/>
                </a:path>
              </a:pathLst>
            </a:custGeom>
            <a:noFill/>
            <a:ln w="31750">
              <a:tailEnd type="arrow"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Freihandform: Form 19">
              <a:extLst>
                <a:ext uri="{FF2B5EF4-FFF2-40B4-BE49-F238E27FC236}">
                  <a16:creationId xmlns:a16="http://schemas.microsoft.com/office/drawing/2014/main" id="{68E0C3B3-E2B8-45C1-8F7A-EEEA77729826}"/>
                </a:ext>
              </a:extLst>
            </p:cNvPr>
            <p:cNvSpPr/>
            <p:nvPr/>
          </p:nvSpPr>
          <p:spPr>
            <a:xfrm>
              <a:off x="2274755" y="3563227"/>
              <a:ext cx="1799999" cy="1224003"/>
            </a:xfrm>
            <a:custGeom>
              <a:avLst/>
              <a:gdLst>
                <a:gd name="connsiteX0" fmla="*/ 0 w 1799999"/>
                <a:gd name="connsiteY0" fmla="*/ 204005 h 1224003"/>
                <a:gd name="connsiteX1" fmla="*/ 204005 w 1799999"/>
                <a:gd name="connsiteY1" fmla="*/ 0 h 1224003"/>
                <a:gd name="connsiteX2" fmla="*/ 1595994 w 1799999"/>
                <a:gd name="connsiteY2" fmla="*/ 0 h 1224003"/>
                <a:gd name="connsiteX3" fmla="*/ 1799999 w 1799999"/>
                <a:gd name="connsiteY3" fmla="*/ 204005 h 1224003"/>
                <a:gd name="connsiteX4" fmla="*/ 1799999 w 1799999"/>
                <a:gd name="connsiteY4" fmla="*/ 1019998 h 1224003"/>
                <a:gd name="connsiteX5" fmla="*/ 1595994 w 1799999"/>
                <a:gd name="connsiteY5" fmla="*/ 1224003 h 1224003"/>
                <a:gd name="connsiteX6" fmla="*/ 204005 w 1799999"/>
                <a:gd name="connsiteY6" fmla="*/ 1224003 h 1224003"/>
                <a:gd name="connsiteX7" fmla="*/ 0 w 1799999"/>
                <a:gd name="connsiteY7" fmla="*/ 1019998 h 1224003"/>
                <a:gd name="connsiteX8" fmla="*/ 0 w 1799999"/>
                <a:gd name="connsiteY8" fmla="*/ 204005 h 1224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9999" h="1224003">
                  <a:moveTo>
                    <a:pt x="0" y="204005"/>
                  </a:moveTo>
                  <a:cubicBezTo>
                    <a:pt x="0" y="91336"/>
                    <a:pt x="91336" y="0"/>
                    <a:pt x="204005" y="0"/>
                  </a:cubicBezTo>
                  <a:lnTo>
                    <a:pt x="1595994" y="0"/>
                  </a:lnTo>
                  <a:cubicBezTo>
                    <a:pt x="1708663" y="0"/>
                    <a:pt x="1799999" y="91336"/>
                    <a:pt x="1799999" y="204005"/>
                  </a:cubicBezTo>
                  <a:lnTo>
                    <a:pt x="1799999" y="1019998"/>
                  </a:lnTo>
                  <a:cubicBezTo>
                    <a:pt x="1799999" y="1132667"/>
                    <a:pt x="1708663" y="1224003"/>
                    <a:pt x="1595994" y="1224003"/>
                  </a:cubicBezTo>
                  <a:lnTo>
                    <a:pt x="204005" y="1224003"/>
                  </a:lnTo>
                  <a:cubicBezTo>
                    <a:pt x="91336" y="1224003"/>
                    <a:pt x="0" y="1132667"/>
                    <a:pt x="0" y="1019998"/>
                  </a:cubicBezTo>
                  <a:lnTo>
                    <a:pt x="0" y="20400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0"/>
                    <a:lumOff val="100000"/>
                  </a:schemeClr>
                </a:gs>
                <a:gs pos="35000">
                  <a:schemeClr val="accent1">
                    <a:lumMod val="0"/>
                    <a:lumOff val="100000"/>
                  </a:schemeClr>
                </a:gs>
                <a:gs pos="100000">
                  <a:schemeClr val="accent1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05471" tIns="105471" rIns="105471" bIns="105471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1200" i="0" kern="1200" dirty="0"/>
                <a:t>6. „Daran werde ich arbeiten!“</a:t>
              </a:r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de-DE" sz="1200" dirty="0"/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200" b="1" kern="1200" dirty="0"/>
                <a:t>Funktion: Feedback</a:t>
              </a:r>
            </a:p>
          </p:txBody>
        </p:sp>
        <p:sp>
          <p:nvSpPr>
            <p:cNvPr id="21" name="Freihandform: Form 20">
              <a:extLst>
                <a:ext uri="{FF2B5EF4-FFF2-40B4-BE49-F238E27FC236}">
                  <a16:creationId xmlns:a16="http://schemas.microsoft.com/office/drawing/2014/main" id="{66971D53-1FBD-4686-94E3-7259034CBF85}"/>
                </a:ext>
              </a:extLst>
            </p:cNvPr>
            <p:cNvSpPr/>
            <p:nvPr/>
          </p:nvSpPr>
          <p:spPr>
            <a:xfrm>
              <a:off x="3102361" y="645297"/>
              <a:ext cx="5774840" cy="577484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8267" y="2669076"/>
                  </a:moveTo>
                  <a:arcTo wR="2887420" hR="2887420" stAng="11060208" swAng="901338"/>
                </a:path>
              </a:pathLst>
            </a:custGeom>
            <a:noFill/>
            <a:ln w="31750">
              <a:tailEnd type="arrow"/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Freihandform: Form 21">
              <a:extLst>
                <a:ext uri="{FF2B5EF4-FFF2-40B4-BE49-F238E27FC236}">
                  <a16:creationId xmlns:a16="http://schemas.microsoft.com/office/drawing/2014/main" id="{70B2FF58-D633-4D46-B107-D3CF668EE93B}"/>
                </a:ext>
              </a:extLst>
            </p:cNvPr>
            <p:cNvSpPr/>
            <p:nvPr/>
          </p:nvSpPr>
          <p:spPr>
            <a:xfrm>
              <a:off x="2832306" y="1239781"/>
              <a:ext cx="1799999" cy="1224003"/>
            </a:xfrm>
            <a:custGeom>
              <a:avLst/>
              <a:gdLst>
                <a:gd name="connsiteX0" fmla="*/ 0 w 1799999"/>
                <a:gd name="connsiteY0" fmla="*/ 204005 h 1224003"/>
                <a:gd name="connsiteX1" fmla="*/ 204005 w 1799999"/>
                <a:gd name="connsiteY1" fmla="*/ 0 h 1224003"/>
                <a:gd name="connsiteX2" fmla="*/ 1595994 w 1799999"/>
                <a:gd name="connsiteY2" fmla="*/ 0 h 1224003"/>
                <a:gd name="connsiteX3" fmla="*/ 1799999 w 1799999"/>
                <a:gd name="connsiteY3" fmla="*/ 204005 h 1224003"/>
                <a:gd name="connsiteX4" fmla="*/ 1799999 w 1799999"/>
                <a:gd name="connsiteY4" fmla="*/ 1019998 h 1224003"/>
                <a:gd name="connsiteX5" fmla="*/ 1595994 w 1799999"/>
                <a:gd name="connsiteY5" fmla="*/ 1224003 h 1224003"/>
                <a:gd name="connsiteX6" fmla="*/ 204005 w 1799999"/>
                <a:gd name="connsiteY6" fmla="*/ 1224003 h 1224003"/>
                <a:gd name="connsiteX7" fmla="*/ 0 w 1799999"/>
                <a:gd name="connsiteY7" fmla="*/ 1019998 h 1224003"/>
                <a:gd name="connsiteX8" fmla="*/ 0 w 1799999"/>
                <a:gd name="connsiteY8" fmla="*/ 204005 h 1224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9999" h="1224003">
                  <a:moveTo>
                    <a:pt x="0" y="204005"/>
                  </a:moveTo>
                  <a:cubicBezTo>
                    <a:pt x="0" y="91336"/>
                    <a:pt x="91336" y="0"/>
                    <a:pt x="204005" y="0"/>
                  </a:cubicBezTo>
                  <a:lnTo>
                    <a:pt x="1595994" y="0"/>
                  </a:lnTo>
                  <a:cubicBezTo>
                    <a:pt x="1708663" y="0"/>
                    <a:pt x="1799999" y="91336"/>
                    <a:pt x="1799999" y="204005"/>
                  </a:cubicBezTo>
                  <a:lnTo>
                    <a:pt x="1799999" y="1019998"/>
                  </a:lnTo>
                  <a:cubicBezTo>
                    <a:pt x="1799999" y="1132667"/>
                    <a:pt x="1708663" y="1224003"/>
                    <a:pt x="1595994" y="1224003"/>
                  </a:cubicBezTo>
                  <a:lnTo>
                    <a:pt x="204005" y="1224003"/>
                  </a:lnTo>
                  <a:cubicBezTo>
                    <a:pt x="91336" y="1224003"/>
                    <a:pt x="0" y="1132667"/>
                    <a:pt x="0" y="1019998"/>
                  </a:cubicBezTo>
                  <a:lnTo>
                    <a:pt x="0" y="20400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05471" tIns="105471" rIns="105471" bIns="105471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1200" kern="1200" dirty="0"/>
                <a:t>7. Bewertung der Stunde (auf Wunsch der LiV)</a:t>
              </a:r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de-DE" sz="1200" dirty="0"/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200" b="1" kern="1200" dirty="0"/>
                <a:t>Funktion: Bewertung</a:t>
              </a:r>
            </a:p>
          </p:txBody>
        </p:sp>
      </p:grpSp>
      <p:sp>
        <p:nvSpPr>
          <p:cNvPr id="11" name="Abgerundete rechteckige Legende 10"/>
          <p:cNvSpPr/>
          <p:nvPr/>
        </p:nvSpPr>
        <p:spPr>
          <a:xfrm>
            <a:off x="9462653" y="5601187"/>
            <a:ext cx="1690255" cy="799614"/>
          </a:xfrm>
          <a:prstGeom prst="wedgeRoundRectCallout">
            <a:avLst>
              <a:gd name="adj1" fmla="val -107172"/>
              <a:gd name="adj2" fmla="val 0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</a:rPr>
              <a:t>Aus den Karten wählt die LiV die ihr wichtigen aus, Ausbilderinnen und Ausbilder können ergänzen.</a:t>
            </a:r>
          </a:p>
        </p:txBody>
      </p:sp>
      <p:sp>
        <p:nvSpPr>
          <p:cNvPr id="12" name="Abgerundete rechteckige Legende 11"/>
          <p:cNvSpPr/>
          <p:nvPr/>
        </p:nvSpPr>
        <p:spPr>
          <a:xfrm>
            <a:off x="310001" y="4787230"/>
            <a:ext cx="2033820" cy="1707987"/>
          </a:xfrm>
          <a:prstGeom prst="wedgeRoundRectCallout">
            <a:avLst>
              <a:gd name="adj1" fmla="val 43005"/>
              <a:gd name="adj2" fmla="val -80362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</a:rPr>
              <a:t>LiV formuliert – auf der Basis des Gesprächs und aller Karten - Ziele in den Bereichen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</a:rPr>
              <a:t>Planung,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</a:rPr>
              <a:t>Durchführung und/oder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tx1"/>
                </a:solidFill>
              </a:rPr>
              <a:t>Reflexion </a:t>
            </a:r>
          </a:p>
          <a:p>
            <a:r>
              <a:rPr lang="de-DE" sz="1000" dirty="0">
                <a:solidFill>
                  <a:schemeClr val="tx1"/>
                </a:solidFill>
              </a:rPr>
              <a:t>und sendet diese mit dem nächsten Entwurf an Ausbilder.</a:t>
            </a:r>
          </a:p>
        </p:txBody>
      </p:sp>
      <p:sp>
        <p:nvSpPr>
          <p:cNvPr id="13" name="Abgerundete rechteckige Legende 12"/>
          <p:cNvSpPr/>
          <p:nvPr/>
        </p:nvSpPr>
        <p:spPr>
          <a:xfrm>
            <a:off x="9541163" y="353625"/>
            <a:ext cx="1611745" cy="757382"/>
          </a:xfrm>
          <a:prstGeom prst="wedgeRoundRectCallout">
            <a:avLst>
              <a:gd name="adj1" fmla="val -60374"/>
              <a:gd name="adj2" fmla="val 103394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</a:rPr>
              <a:t>Alle Beteiligten haben Beobachtungen auf einer Karte notiert und äußern sich.</a:t>
            </a:r>
          </a:p>
        </p:txBody>
      </p:sp>
      <p:sp>
        <p:nvSpPr>
          <p:cNvPr id="17" name="Abgerundete rechteckige Legende 16"/>
          <p:cNvSpPr/>
          <p:nvPr/>
        </p:nvSpPr>
        <p:spPr>
          <a:xfrm>
            <a:off x="9942945" y="2673894"/>
            <a:ext cx="1648691" cy="734291"/>
          </a:xfrm>
          <a:prstGeom prst="wedgeRoundRectCallout">
            <a:avLst>
              <a:gd name="adj1" fmla="val -53139"/>
              <a:gd name="adj2" fmla="val 143067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</a:rPr>
              <a:t>Auf Karten werden von Ausbilderinnen und Ausbildern und LiV Aspekte knapp notiert.</a:t>
            </a:r>
          </a:p>
        </p:txBody>
      </p:sp>
      <p:sp>
        <p:nvSpPr>
          <p:cNvPr id="18" name="Abgerundete rechteckige Legende 17"/>
          <p:cNvSpPr/>
          <p:nvPr/>
        </p:nvSpPr>
        <p:spPr>
          <a:xfrm>
            <a:off x="1554480" y="198582"/>
            <a:ext cx="2207489" cy="864000"/>
          </a:xfrm>
          <a:prstGeom prst="wedgeRoundRectCallout">
            <a:avLst>
              <a:gd name="adj1" fmla="val 103006"/>
              <a:gd name="adj2" fmla="val -4400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</a:rPr>
              <a:t>LiV reflektiert stellt nach einer kurzen Denkpause Planung und Durchführung gegenüber und beurteilt die Kompetenzentwicklung (Zielerreichung).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735C7564-33E1-4994-8F92-FAC3A43109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932474" y="2153175"/>
            <a:ext cx="2022053" cy="2022053"/>
          </a:xfrm>
          <a:prstGeom prst="rect">
            <a:avLst/>
          </a:prstGeom>
        </p:spPr>
      </p:pic>
      <p:sp>
        <p:nvSpPr>
          <p:cNvPr id="23" name="Textfeld 22">
            <a:extLst>
              <a:ext uri="{FF2B5EF4-FFF2-40B4-BE49-F238E27FC236}">
                <a16:creationId xmlns:a16="http://schemas.microsoft.com/office/drawing/2014/main" id="{376612A4-833E-4088-8645-D60B0117013E}"/>
              </a:ext>
            </a:extLst>
          </p:cNvPr>
          <p:cNvSpPr txBox="1"/>
          <p:nvPr/>
        </p:nvSpPr>
        <p:spPr>
          <a:xfrm>
            <a:off x="4718304" y="4175228"/>
            <a:ext cx="2432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Zeitbedarf ca. 1 Stunde</a:t>
            </a:r>
          </a:p>
        </p:txBody>
      </p:sp>
      <p:pic>
        <p:nvPicPr>
          <p:cNvPr id="24" name="Grafik 23">
            <a:extLst>
              <a:ext uri="{FF2B5EF4-FFF2-40B4-BE49-F238E27FC236}">
                <a16:creationId xmlns:a16="http://schemas.microsoft.com/office/drawing/2014/main" id="{CF64CCC8-212E-401B-87D5-A715B1F68EF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05" y="1274868"/>
            <a:ext cx="1680775" cy="882407"/>
          </a:xfrm>
          <a:prstGeom prst="rect">
            <a:avLst/>
          </a:prstGeom>
        </p:spPr>
      </p:pic>
      <p:sp>
        <p:nvSpPr>
          <p:cNvPr id="26" name="Pfeil: nach oben 25">
            <a:extLst>
              <a:ext uri="{FF2B5EF4-FFF2-40B4-BE49-F238E27FC236}">
                <a16:creationId xmlns:a16="http://schemas.microsoft.com/office/drawing/2014/main" id="{B59F8A27-3208-4A14-B3C2-F64A7E67FB3A}"/>
              </a:ext>
            </a:extLst>
          </p:cNvPr>
          <p:cNvSpPr/>
          <p:nvPr/>
        </p:nvSpPr>
        <p:spPr>
          <a:xfrm>
            <a:off x="861184" y="1916865"/>
            <a:ext cx="780047" cy="1036925"/>
          </a:xfrm>
          <a:prstGeom prst="upArrow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</a:rPr>
              <a:t>Eintrag ins</a:t>
            </a:r>
            <a:br>
              <a:rPr lang="de-DE" sz="1200" b="1" dirty="0">
                <a:solidFill>
                  <a:schemeClr val="tx1"/>
                </a:solidFill>
              </a:rPr>
            </a:br>
            <a:r>
              <a:rPr lang="de-DE" sz="1200" b="1" dirty="0">
                <a:solidFill>
                  <a:schemeClr val="tx1"/>
                </a:solidFill>
              </a:rPr>
              <a:t>ePortfolio</a:t>
            </a:r>
            <a:endParaRPr lang="de-DE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632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</Words>
  <Application>Microsoft Office PowerPoint</Application>
  <PresentationFormat>Breitbild</PresentationFormat>
  <Paragraphs>32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Land Hessen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Laakmann, Dr. Annette (LA DA)</dc:creator>
  <cp:lastModifiedBy>Frank Dill</cp:lastModifiedBy>
  <cp:revision>19</cp:revision>
  <cp:lastPrinted>2019-02-21T11:50:13Z</cp:lastPrinted>
  <dcterms:created xsi:type="dcterms:W3CDTF">2019-02-21T10:13:54Z</dcterms:created>
  <dcterms:modified xsi:type="dcterms:W3CDTF">2021-01-08T10:27:08Z</dcterms:modified>
</cp:coreProperties>
</file>